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bril Fatface" charset="1" panose="02000503000000020003"/>
      <p:regular r:id="rId12"/>
    </p:embeddedFont>
    <p:embeddedFont>
      <p:font typeface="Abril Fatface Italics" charset="1" panose="02000503000000020003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Garet" charset="1" panose="00000000000000000000"/>
      <p:regular r:id="rId18"/>
    </p:embeddedFont>
    <p:embeddedFont>
      <p:font typeface="Garet Bold" charset="1" panose="00000000000000000000"/>
      <p:regular r:id="rId19"/>
    </p:embeddedFont>
    <p:embeddedFont>
      <p:font typeface="Garet Italics" charset="1" panose="00000000000000000000"/>
      <p:regular r:id="rId20"/>
    </p:embeddedFont>
    <p:embeddedFont>
      <p:font typeface="Garet Bold Italics" charset="1" panose="00000000000000000000"/>
      <p:regular r:id="rId21"/>
    </p:embeddedFont>
    <p:embeddedFont>
      <p:font typeface="Garet Light" charset="1" panose="00000000000000000000"/>
      <p:regular r:id="rId22"/>
    </p:embeddedFont>
    <p:embeddedFont>
      <p:font typeface="Garet Ultra-Bold" charset="1" panose="00000000000000000000"/>
      <p:regular r:id="rId23"/>
    </p:embeddedFont>
    <p:embeddedFont>
      <p:font typeface="Garet Ultra-Bold Italics" charset="1" panose="00000000000000000000"/>
      <p:regular r:id="rId24"/>
    </p:embeddedFont>
    <p:embeddedFont>
      <p:font typeface="Garet Heavy" charset="1" panose="00000000000000000000"/>
      <p:regular r:id="rId25"/>
    </p:embeddedFont>
    <p:embeddedFont>
      <p:font typeface="Garet Heavy Italics" charset="1" panose="00000000000000000000"/>
      <p:regular r:id="rId26"/>
    </p:embeddedFont>
    <p:embeddedFont>
      <p:font typeface="Black Mango" charset="1" panose="02020A03060303060403"/>
      <p:regular r:id="rId27"/>
    </p:embeddedFont>
    <p:embeddedFont>
      <p:font typeface="Black Mango Bold" charset="1" panose="02020A03060303060403"/>
      <p:regular r:id="rId28"/>
    </p:embeddedFont>
    <p:embeddedFont>
      <p:font typeface="Black Mango Thin" charset="1" panose="02020A03060303060403"/>
      <p:regular r:id="rId29"/>
    </p:embeddedFont>
    <p:embeddedFont>
      <p:font typeface="Black Mango Light" charset="1" panose="02020A03060303060403"/>
      <p:regular r:id="rId30"/>
    </p:embeddedFont>
    <p:embeddedFont>
      <p:font typeface="Black Mango Medium" charset="1" panose="02020A03060303060403"/>
      <p:regular r:id="rId31"/>
    </p:embeddedFont>
    <p:embeddedFont>
      <p:font typeface="Black Mango Semi-Bold" charset="1" panose="02020A03060303060403"/>
      <p:regular r:id="rId32"/>
    </p:embeddedFont>
    <p:embeddedFont>
      <p:font typeface="Black Mango Ultra-Bold" charset="1" panose="02020A03060303060403"/>
      <p:regular r:id="rId33"/>
    </p:embeddedFont>
    <p:embeddedFont>
      <p:font typeface="Black Mango Heavy" charset="1" panose="02020A03060303060403"/>
      <p:regular r:id="rId34"/>
    </p:embeddedFont>
    <p:embeddedFont>
      <p:font typeface="HK Grotesk" charset="1" panose="00000500000000000000"/>
      <p:regular r:id="rId35"/>
    </p:embeddedFont>
    <p:embeddedFont>
      <p:font typeface="HK Grotesk Bold" charset="1" panose="00000800000000000000"/>
      <p:regular r:id="rId36"/>
    </p:embeddedFont>
    <p:embeddedFont>
      <p:font typeface="HK Grotesk Italics" charset="1" panose="00000500000000000000"/>
      <p:regular r:id="rId37"/>
    </p:embeddedFont>
    <p:embeddedFont>
      <p:font typeface="HK Grotesk Bold Italics" charset="1" panose="00000800000000000000"/>
      <p:regular r:id="rId38"/>
    </p:embeddedFont>
    <p:embeddedFont>
      <p:font typeface="HK Grotesk Light" charset="1" panose="00000400000000000000"/>
      <p:regular r:id="rId39"/>
    </p:embeddedFont>
    <p:embeddedFont>
      <p:font typeface="HK Grotesk Light Italics" charset="1" panose="00000400000000000000"/>
      <p:regular r:id="rId40"/>
    </p:embeddedFont>
    <p:embeddedFont>
      <p:font typeface="HK Grotesk Medium" charset="1" panose="00000600000000000000"/>
      <p:regular r:id="rId41"/>
    </p:embeddedFont>
    <p:embeddedFont>
      <p:font typeface="HK Grotesk Medium Italics" charset="1" panose="00000600000000000000"/>
      <p:regular r:id="rId42"/>
    </p:embeddedFont>
    <p:embeddedFont>
      <p:font typeface="HK Grotesk Semi-Bold" charset="1" panose="00000700000000000000"/>
      <p:regular r:id="rId43"/>
    </p:embeddedFont>
    <p:embeddedFont>
      <p:font typeface="HK Grotesk Semi-Bold Italics" charset="1" panose="00000700000000000000"/>
      <p:regular r:id="rId44"/>
    </p:embeddedFont>
    <p:embeddedFont>
      <p:font typeface="Open Sans" charset="1" panose="020B0606030504020204"/>
      <p:regular r:id="rId45"/>
    </p:embeddedFont>
    <p:embeddedFont>
      <p:font typeface="Open Sans Bold" charset="1" panose="020B0806030504020204"/>
      <p:regular r:id="rId46"/>
    </p:embeddedFont>
    <p:embeddedFont>
      <p:font typeface="Open Sans Italics" charset="1" panose="020B0606030504020204"/>
      <p:regular r:id="rId47"/>
    </p:embeddedFont>
    <p:embeddedFont>
      <p:font typeface="Open Sans Bold Italics" charset="1" panose="020B0806030504020204"/>
      <p:regular r:id="rId48"/>
    </p:embeddedFont>
    <p:embeddedFont>
      <p:font typeface="Open Sans Light" charset="1" panose="020B0306030504020204"/>
      <p:regular r:id="rId49"/>
    </p:embeddedFont>
    <p:embeddedFont>
      <p:font typeface="Open Sans Light Italics" charset="1" panose="020B0306030504020204"/>
      <p:regular r:id="rId50"/>
    </p:embeddedFont>
    <p:embeddedFont>
      <p:font typeface="Open Sans Ultra-Bold" charset="1" panose="00000000000000000000"/>
      <p:regular r:id="rId51"/>
    </p:embeddedFont>
    <p:embeddedFont>
      <p:font typeface="Open Sans Ultra-Bold Italics" charset="1" panose="000000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jpeg" Type="http://schemas.openxmlformats.org/officeDocument/2006/relationships/image"/><Relationship Id="rId12" Target="../media/image23.jpeg" Type="http://schemas.openxmlformats.org/officeDocument/2006/relationships/image"/><Relationship Id="rId13" Target="../media/image24.jpeg" Type="http://schemas.openxmlformats.org/officeDocument/2006/relationships/image"/><Relationship Id="rId14" Target="../media/image25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006848" y="2051466"/>
            <a:ext cx="12640235" cy="10399843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2"/>
              <a:stretch>
                <a:fillRect l="-23353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9886056"/>
            <a:ext cx="4465420" cy="400944"/>
            <a:chOff x="0" y="0"/>
            <a:chExt cx="5953893" cy="5345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538377" y="981075"/>
            <a:ext cx="557717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F6EAE1"/>
                </a:solidFill>
                <a:latin typeface="HK Grotesk Medium"/>
              </a:rPr>
              <a:t>22-03-2024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11454"/>
            <a:ext cx="755979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DEEP LEARNING FOR  PNEUMONIA DETECTION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7196" y="2450840"/>
            <a:ext cx="5853609" cy="5385320"/>
          </a:xfrm>
          <a:custGeom>
            <a:avLst/>
            <a:gdLst/>
            <a:ahLst/>
            <a:cxnLst/>
            <a:rect r="r" b="b" t="t" l="l"/>
            <a:pathLst>
              <a:path h="5385320" w="5853609">
                <a:moveTo>
                  <a:pt x="0" y="0"/>
                </a:moveTo>
                <a:lnTo>
                  <a:pt x="5853608" y="0"/>
                </a:lnTo>
                <a:lnTo>
                  <a:pt x="5853608" y="5385320"/>
                </a:lnTo>
                <a:lnTo>
                  <a:pt x="0" y="538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3151" y="1975351"/>
            <a:ext cx="13492704" cy="6338207"/>
            <a:chOff x="0" y="0"/>
            <a:chExt cx="4564199" cy="21440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4199" cy="2144035"/>
            </a:xfrm>
            <a:custGeom>
              <a:avLst/>
              <a:gdLst/>
              <a:ahLst/>
              <a:cxnLst/>
              <a:rect r="r" b="b" t="t" l="l"/>
              <a:pathLst>
                <a:path h="2144035" w="4564199">
                  <a:moveTo>
                    <a:pt x="0" y="0"/>
                  </a:moveTo>
                  <a:lnTo>
                    <a:pt x="4564199" y="0"/>
                  </a:lnTo>
                  <a:lnTo>
                    <a:pt x="4564199" y="2144035"/>
                  </a:lnTo>
                  <a:lnTo>
                    <a:pt x="0" y="2144035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98723" y="1284324"/>
            <a:ext cx="1527984" cy="1382054"/>
            <a:chOff x="0" y="0"/>
            <a:chExt cx="2119955" cy="19174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19955" cy="1917490"/>
            </a:xfrm>
            <a:custGeom>
              <a:avLst/>
              <a:gdLst/>
              <a:ahLst/>
              <a:cxnLst/>
              <a:rect r="r" b="b" t="t" l="l"/>
              <a:pathLst>
                <a:path h="1917490" w="2119955">
                  <a:moveTo>
                    <a:pt x="0" y="0"/>
                  </a:moveTo>
                  <a:lnTo>
                    <a:pt x="2119955" y="0"/>
                  </a:lnTo>
                  <a:lnTo>
                    <a:pt x="2119955" y="1917490"/>
                  </a:lnTo>
                  <a:lnTo>
                    <a:pt x="0" y="191749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1521740">
            <a:off x="130105" y="30770"/>
            <a:ext cx="3025906" cy="4822160"/>
          </a:xfrm>
          <a:custGeom>
            <a:avLst/>
            <a:gdLst/>
            <a:ahLst/>
            <a:cxnLst/>
            <a:rect r="r" b="b" t="t" l="l"/>
            <a:pathLst>
              <a:path h="4822160" w="3025906">
                <a:moveTo>
                  <a:pt x="0" y="0"/>
                </a:moveTo>
                <a:lnTo>
                  <a:pt x="3025906" y="0"/>
                </a:lnTo>
                <a:lnTo>
                  <a:pt x="3025906" y="4822160"/>
                </a:lnTo>
                <a:lnTo>
                  <a:pt x="0" y="482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2668" y="3219432"/>
            <a:ext cx="10623332" cy="14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67"/>
              </a:lnSpc>
            </a:pPr>
            <a:r>
              <a:rPr lang="en-US" sz="10515">
                <a:solidFill>
                  <a:srgbClr val="FFFFFF"/>
                </a:solidFill>
                <a:latin typeface="Black Mango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2953" y="8752382"/>
            <a:ext cx="2522965" cy="153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JOYLEEN CHERONO</a:t>
            </a:r>
          </a:p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Allan Eshitera</a:t>
            </a:r>
          </a:p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Johnmark Kibui</a:t>
            </a:r>
          </a:p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Andrew Maina</a:t>
            </a:r>
          </a:p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Colins Wanjao</a:t>
            </a:r>
          </a:p>
          <a:p>
            <a:pPr>
              <a:lnSpc>
                <a:spcPts val="203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3426000" y="7624439"/>
            <a:ext cx="3158849" cy="1378237"/>
            <a:chOff x="0" y="0"/>
            <a:chExt cx="4914020" cy="21440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4020" cy="2144035"/>
            </a:xfrm>
            <a:custGeom>
              <a:avLst/>
              <a:gdLst/>
              <a:ahLst/>
              <a:cxnLst/>
              <a:rect r="r" b="b" t="t" l="l"/>
              <a:pathLst>
                <a:path h="2144035" w="4914020">
                  <a:moveTo>
                    <a:pt x="0" y="0"/>
                  </a:moveTo>
                  <a:lnTo>
                    <a:pt x="4914020" y="0"/>
                  </a:lnTo>
                  <a:lnTo>
                    <a:pt x="4914020" y="2144035"/>
                  </a:lnTo>
                  <a:lnTo>
                    <a:pt x="0" y="2144035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03151" y="8753934"/>
            <a:ext cx="2522965" cy="24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39"/>
              </a:lnSpc>
            </a:pPr>
            <a:r>
              <a:rPr lang="en-US" sz="1456" spc="238">
                <a:solidFill>
                  <a:srgbClr val="000000"/>
                </a:solidFill>
                <a:latin typeface="Garet Bold"/>
              </a:rPr>
              <a:t>PRESENTED BY: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594198" y="-1760243"/>
            <a:ext cx="17774940" cy="3520487"/>
            <a:chOff x="0" y="0"/>
            <a:chExt cx="823204" cy="163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3204" cy="163043"/>
            </a:xfrm>
            <a:custGeom>
              <a:avLst/>
              <a:gdLst/>
              <a:ahLst/>
              <a:cxnLst/>
              <a:rect r="r" b="b" t="t" l="l"/>
              <a:pathLst>
                <a:path h="163043" w="823204">
                  <a:moveTo>
                    <a:pt x="203200" y="0"/>
                  </a:moveTo>
                  <a:lnTo>
                    <a:pt x="620004" y="0"/>
                  </a:lnTo>
                  <a:lnTo>
                    <a:pt x="823204" y="163043"/>
                  </a:lnTo>
                  <a:lnTo>
                    <a:pt x="0" y="16304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69204" cy="201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512" y="668548"/>
            <a:ext cx="11988230" cy="1344226"/>
            <a:chOff x="0" y="0"/>
            <a:chExt cx="15984307" cy="17923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5984307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87"/>
                </a:lnSpc>
                <a:spcBef>
                  <a:spcPct val="0"/>
                </a:spcBef>
              </a:pPr>
              <a:r>
                <a:rPr lang="en-US" sz="4406" spc="352" strike="noStrike" u="none">
                  <a:solidFill>
                    <a:srgbClr val="F4F6FC"/>
                  </a:solidFill>
                  <a:latin typeface="HK Grotesk Bold"/>
                </a:rPr>
                <a:t>TABLE OF CONTENTS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01298"/>
              <a:ext cx="12908144" cy="591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5588" y="3974635"/>
            <a:ext cx="3295436" cy="1073376"/>
            <a:chOff x="0" y="0"/>
            <a:chExt cx="867934" cy="282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050A30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spc="239">
                  <a:solidFill>
                    <a:srgbClr val="F4F6FC"/>
                  </a:solidFill>
                  <a:latin typeface="HK Grotesk Bold"/>
                </a:rPr>
                <a:t>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71985" y="3974635"/>
            <a:ext cx="3295436" cy="1073376"/>
            <a:chOff x="0" y="0"/>
            <a:chExt cx="867934" cy="282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050A30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spc="239">
                  <a:solidFill>
                    <a:srgbClr val="F4F6FC"/>
                  </a:solidFill>
                  <a:latin typeface="HK Grotesk Bold"/>
                </a:rPr>
                <a:t>II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14355" y="3974635"/>
            <a:ext cx="3295436" cy="1073376"/>
            <a:chOff x="0" y="0"/>
            <a:chExt cx="867934" cy="282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050A30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spc="239">
                  <a:solidFill>
                    <a:srgbClr val="F4F6FC"/>
                  </a:solidFill>
                  <a:latin typeface="HK Grotesk Bold"/>
                </a:rPr>
                <a:t>III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60752" y="3974635"/>
            <a:ext cx="3295436" cy="1073376"/>
            <a:chOff x="0" y="0"/>
            <a:chExt cx="867934" cy="282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934" cy="282700"/>
            </a:xfrm>
            <a:custGeom>
              <a:avLst/>
              <a:gdLst/>
              <a:ahLst/>
              <a:cxnLst/>
              <a:rect r="r" b="b" t="t" l="l"/>
              <a:pathLst>
                <a:path h="282700" w="867934">
                  <a:moveTo>
                    <a:pt x="0" y="0"/>
                  </a:moveTo>
                  <a:lnTo>
                    <a:pt x="867934" y="0"/>
                  </a:lnTo>
                  <a:lnTo>
                    <a:pt x="86793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050A30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867934" cy="34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 spc="239">
                  <a:solidFill>
                    <a:srgbClr val="F4F6FC"/>
                  </a:solidFill>
                  <a:latin typeface="HK Grotesk Bold"/>
                </a:rPr>
                <a:t>IV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4021024" y="4511323"/>
            <a:ext cx="1050961" cy="0"/>
          </a:xfrm>
          <a:prstGeom prst="line">
            <a:avLst/>
          </a:prstGeom>
          <a:ln cap="flat" w="9525">
            <a:solidFill>
              <a:srgbClr val="23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367421" y="4511323"/>
            <a:ext cx="946934" cy="0"/>
          </a:xfrm>
          <a:prstGeom prst="line">
            <a:avLst/>
          </a:prstGeom>
          <a:ln cap="flat" w="9525">
            <a:solidFill>
              <a:srgbClr val="23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2609791" y="4511323"/>
            <a:ext cx="1050961" cy="0"/>
          </a:xfrm>
          <a:prstGeom prst="line">
            <a:avLst/>
          </a:prstGeom>
          <a:ln cap="flat" w="9525">
            <a:solidFill>
              <a:srgbClr val="233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725588" y="5473515"/>
            <a:ext cx="32954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HK Grotesk Medium"/>
              </a:rPr>
              <a:t>Problem Statement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37309" y="5473515"/>
            <a:ext cx="32954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HK Grotesk Medium"/>
              </a:rPr>
              <a:t>Objectives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9031" y="5473515"/>
            <a:ext cx="32954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HK Grotesk Medium"/>
              </a:rPr>
              <a:t>The Process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60752" y="5473515"/>
            <a:ext cx="32954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HK Grotesk Medium"/>
              </a:rPr>
              <a:t>Model Evaluation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9886056"/>
            <a:ext cx="4465420" cy="400944"/>
            <a:chOff x="0" y="0"/>
            <a:chExt cx="5953893" cy="53459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58005" y="-88241"/>
            <a:ext cx="16495038" cy="1739187"/>
            <a:chOff x="0" y="0"/>
            <a:chExt cx="1326895" cy="139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6895" cy="139904"/>
            </a:xfrm>
            <a:custGeom>
              <a:avLst/>
              <a:gdLst/>
              <a:ahLst/>
              <a:cxnLst/>
              <a:rect r="r" b="b" t="t" l="l"/>
              <a:pathLst>
                <a:path h="139904" w="1326895">
                  <a:moveTo>
                    <a:pt x="203200" y="0"/>
                  </a:moveTo>
                  <a:lnTo>
                    <a:pt x="1123695" y="0"/>
                  </a:lnTo>
                  <a:lnTo>
                    <a:pt x="1326895" y="139904"/>
                  </a:lnTo>
                  <a:lnTo>
                    <a:pt x="0" y="13990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072895" cy="178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42209" y="1916737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298384" y="3954915"/>
            <a:ext cx="1188585" cy="1188585"/>
          </a:xfrm>
          <a:custGeom>
            <a:avLst/>
            <a:gdLst/>
            <a:ahLst/>
            <a:cxnLst/>
            <a:rect r="r" b="b" t="t" l="l"/>
            <a:pathLst>
              <a:path h="1188585" w="1188585">
                <a:moveTo>
                  <a:pt x="0" y="0"/>
                </a:moveTo>
                <a:lnTo>
                  <a:pt x="1188585" y="0"/>
                </a:lnTo>
                <a:lnTo>
                  <a:pt x="1188585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2424" y="5675813"/>
            <a:ext cx="1233292" cy="1188585"/>
          </a:xfrm>
          <a:custGeom>
            <a:avLst/>
            <a:gdLst/>
            <a:ahLst/>
            <a:cxnLst/>
            <a:rect r="r" b="b" t="t" l="l"/>
            <a:pathLst>
              <a:path h="1188585" w="1233292">
                <a:moveTo>
                  <a:pt x="0" y="0"/>
                </a:moveTo>
                <a:lnTo>
                  <a:pt x="1233293" y="0"/>
                </a:lnTo>
                <a:lnTo>
                  <a:pt x="1233293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63972" y="0"/>
            <a:ext cx="1359966" cy="1650945"/>
          </a:xfrm>
          <a:custGeom>
            <a:avLst/>
            <a:gdLst/>
            <a:ahLst/>
            <a:cxnLst/>
            <a:rect r="r" b="b" t="t" l="l"/>
            <a:pathLst>
              <a:path h="1650945" w="1359966">
                <a:moveTo>
                  <a:pt x="0" y="0"/>
                </a:moveTo>
                <a:lnTo>
                  <a:pt x="1359967" y="0"/>
                </a:lnTo>
                <a:lnTo>
                  <a:pt x="1359967" y="1650945"/>
                </a:lnTo>
                <a:lnTo>
                  <a:pt x="0" y="1650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98384" y="3446361"/>
            <a:ext cx="6872488" cy="4559471"/>
          </a:xfrm>
          <a:custGeom>
            <a:avLst/>
            <a:gdLst/>
            <a:ahLst/>
            <a:cxnLst/>
            <a:rect r="r" b="b" t="t" l="l"/>
            <a:pathLst>
              <a:path h="4559471" w="6872488">
                <a:moveTo>
                  <a:pt x="0" y="0"/>
                </a:moveTo>
                <a:lnTo>
                  <a:pt x="6872488" y="0"/>
                </a:lnTo>
                <a:lnTo>
                  <a:pt x="6872488" y="4559471"/>
                </a:lnTo>
                <a:lnTo>
                  <a:pt x="0" y="4559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595" y="492098"/>
            <a:ext cx="783157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>
                <a:solidFill>
                  <a:srgbClr val="F4F6FC"/>
                </a:solidFill>
                <a:latin typeface="HK Grotesk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49773" y="1348271"/>
            <a:ext cx="2629427" cy="30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59" spc="24" strike="noStrike" u="none">
                <a:solidFill>
                  <a:srgbClr val="FFFFFF"/>
                </a:solidFill>
                <a:latin typeface="Montserrat Classic"/>
              </a:rPr>
              <a:t>RESULTS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311788"/>
            <a:ext cx="12105168" cy="569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50A30"/>
                </a:solidFill>
                <a:latin typeface="HK Grotesk Medium"/>
              </a:rPr>
              <a:t>Pneumonia is a serious respiratory illness, especially affecting vulnerable groups.</a:t>
            </a: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Current diagnosis methods have limitations: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Time delays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Subjectivity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Dependence on specialized expertise</a:t>
            </a: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Urgent need for faster, objective, and accessible diagnostic tools.</a:t>
            </a:r>
          </a:p>
          <a:p>
            <a:pPr algn="l"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The Research questions are as follows: 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Best deep learning model for pneumonia detection accuracy?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Transfer learning's effect on pneumonia detection?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 strike="noStrike" u="none">
                <a:solidFill>
                  <a:srgbClr val="050A30"/>
                </a:solidFill>
                <a:latin typeface="HK Grotesk Medium"/>
              </a:rPr>
              <a:t>Model vs. radiologist performance: clinical relevance?</a:t>
            </a:r>
          </a:p>
          <a:p>
            <a:pPr algn="l" marL="0" indent="0" lvl="1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157561" y="0"/>
            <a:ext cx="15196688" cy="2122927"/>
            <a:chOff x="0" y="0"/>
            <a:chExt cx="844462" cy="117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4462" cy="117969"/>
            </a:xfrm>
            <a:custGeom>
              <a:avLst/>
              <a:gdLst/>
              <a:ahLst/>
              <a:cxnLst/>
              <a:rect r="r" b="b" t="t" l="l"/>
              <a:pathLst>
                <a:path h="117969" w="844462">
                  <a:moveTo>
                    <a:pt x="203200" y="0"/>
                  </a:moveTo>
                  <a:lnTo>
                    <a:pt x="641262" y="0"/>
                  </a:lnTo>
                  <a:lnTo>
                    <a:pt x="844462" y="117969"/>
                  </a:lnTo>
                  <a:lnTo>
                    <a:pt x="0" y="11796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90462" cy="156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729"/>
            <a:ext cx="62507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 strike="noStrike" u="none">
                <a:solidFill>
                  <a:srgbClr val="F4F6FC"/>
                </a:solidFill>
                <a:latin typeface="HK Grotesk Bold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39127" y="2632484"/>
            <a:ext cx="5906985" cy="5909331"/>
            <a:chOff x="0" y="0"/>
            <a:chExt cx="7875980" cy="787910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456526" y="0"/>
              <a:ext cx="4419455" cy="4419455"/>
              <a:chOff x="0" y="0"/>
              <a:chExt cx="4872604" cy="48726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72609" cy="4872609"/>
              </a:xfrm>
              <a:custGeom>
                <a:avLst/>
                <a:gdLst/>
                <a:ahLst/>
                <a:cxnLst/>
                <a:rect r="r" b="b" t="t" l="l"/>
                <a:pathLst>
                  <a:path h="4872609" w="4872609">
                    <a:moveTo>
                      <a:pt x="1061593" y="2436241"/>
                    </a:moveTo>
                    <a:cubicBezTo>
                      <a:pt x="1061593" y="1687957"/>
                      <a:pt x="1688084" y="1061466"/>
                      <a:pt x="2436368" y="1061466"/>
                    </a:cubicBezTo>
                    <a:cubicBezTo>
                      <a:pt x="3202051" y="1061466"/>
                      <a:pt x="3811143" y="1687957"/>
                      <a:pt x="3811143" y="2436241"/>
                    </a:cubicBezTo>
                    <a:cubicBezTo>
                      <a:pt x="3811143" y="3201924"/>
                      <a:pt x="3202051" y="3811016"/>
                      <a:pt x="2436368" y="3811016"/>
                    </a:cubicBezTo>
                    <a:cubicBezTo>
                      <a:pt x="2436368" y="4872609"/>
                      <a:pt x="2436368" y="4872609"/>
                      <a:pt x="2436368" y="4872609"/>
                    </a:cubicBezTo>
                    <a:cubicBezTo>
                      <a:pt x="3776345" y="4872609"/>
                      <a:pt x="4872609" y="3776218"/>
                      <a:pt x="4872609" y="2436368"/>
                    </a:cubicBezTo>
                    <a:cubicBezTo>
                      <a:pt x="4872609" y="1096518"/>
                      <a:pt x="3776218" y="0"/>
                      <a:pt x="2436241" y="0"/>
                    </a:cubicBezTo>
                    <a:cubicBezTo>
                      <a:pt x="1096264" y="0"/>
                      <a:pt x="0" y="1096391"/>
                      <a:pt x="0" y="2436241"/>
                    </a:cubicBezTo>
                    <a:lnTo>
                      <a:pt x="1061593" y="2436241"/>
                    </a:lnTo>
                    <a:close/>
                  </a:path>
                </a:pathLst>
              </a:custGeom>
              <a:solidFill>
                <a:srgbClr val="233DFF">
                  <a:alpha val="16863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31224"/>
              <a:ext cx="4419455" cy="4435171"/>
              <a:chOff x="0" y="0"/>
              <a:chExt cx="4872604" cy="488993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72609" cy="4889881"/>
              </a:xfrm>
              <a:custGeom>
                <a:avLst/>
                <a:gdLst/>
                <a:ahLst/>
                <a:cxnLst/>
                <a:rect r="r" b="b" t="t" l="l"/>
                <a:pathLst>
                  <a:path h="4889881" w="4872609">
                    <a:moveTo>
                      <a:pt x="3811016" y="2453640"/>
                    </a:moveTo>
                    <a:cubicBezTo>
                      <a:pt x="3811016" y="3201924"/>
                      <a:pt x="3201924" y="3828415"/>
                      <a:pt x="2436241" y="3828415"/>
                    </a:cubicBezTo>
                    <a:cubicBezTo>
                      <a:pt x="1687957" y="3828415"/>
                      <a:pt x="1061466" y="3201924"/>
                      <a:pt x="1061466" y="2453640"/>
                    </a:cubicBezTo>
                    <a:cubicBezTo>
                      <a:pt x="1061466" y="1687957"/>
                      <a:pt x="1687957" y="1078865"/>
                      <a:pt x="2436241" y="1078865"/>
                    </a:cubicBezTo>
                    <a:cubicBezTo>
                      <a:pt x="2436241" y="0"/>
                      <a:pt x="2436241" y="0"/>
                      <a:pt x="2436241" y="0"/>
                    </a:cubicBezTo>
                    <a:cubicBezTo>
                      <a:pt x="1096391" y="0"/>
                      <a:pt x="0" y="1096264"/>
                      <a:pt x="0" y="2453640"/>
                    </a:cubicBezTo>
                    <a:cubicBezTo>
                      <a:pt x="0" y="3793617"/>
                      <a:pt x="1096391" y="4889881"/>
                      <a:pt x="2436241" y="4889881"/>
                    </a:cubicBezTo>
                    <a:cubicBezTo>
                      <a:pt x="3776091" y="4889881"/>
                      <a:pt x="4872609" y="3793617"/>
                      <a:pt x="4872609" y="2453640"/>
                    </a:cubicBezTo>
                    <a:lnTo>
                      <a:pt x="3811016" y="2453640"/>
                    </a:lnTo>
                    <a:close/>
                  </a:path>
                </a:pathLst>
              </a:custGeom>
              <a:solidFill>
                <a:srgbClr val="233DFF">
                  <a:alpha val="16863"/>
                </a:srgbClr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423334" y="3458344"/>
              <a:ext cx="4419455" cy="4420764"/>
              <a:chOff x="0" y="0"/>
              <a:chExt cx="4872604" cy="487404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872482" cy="4874006"/>
              </a:xfrm>
              <a:custGeom>
                <a:avLst/>
                <a:gdLst/>
                <a:ahLst/>
                <a:cxnLst/>
                <a:rect r="r" b="b" t="t" l="l"/>
                <a:pathLst>
                  <a:path h="4874006" w="4872482">
                    <a:moveTo>
                      <a:pt x="3811016" y="2437003"/>
                    </a:moveTo>
                    <a:cubicBezTo>
                      <a:pt x="3811016" y="3202940"/>
                      <a:pt x="3201924" y="3812159"/>
                      <a:pt x="2436241" y="3812159"/>
                    </a:cubicBezTo>
                    <a:cubicBezTo>
                      <a:pt x="1687957" y="3812159"/>
                      <a:pt x="1061466" y="3202940"/>
                      <a:pt x="1061466" y="2437003"/>
                    </a:cubicBezTo>
                    <a:cubicBezTo>
                      <a:pt x="1061466" y="1688465"/>
                      <a:pt x="1687957" y="1061847"/>
                      <a:pt x="2436241" y="1061847"/>
                    </a:cubicBezTo>
                    <a:cubicBezTo>
                      <a:pt x="2436241" y="0"/>
                      <a:pt x="2436241" y="0"/>
                      <a:pt x="2436241" y="0"/>
                    </a:cubicBezTo>
                    <a:cubicBezTo>
                      <a:pt x="1096391" y="0"/>
                      <a:pt x="0" y="1096645"/>
                      <a:pt x="0" y="2437003"/>
                    </a:cubicBezTo>
                    <a:cubicBezTo>
                      <a:pt x="0" y="3777361"/>
                      <a:pt x="1096391" y="4874006"/>
                      <a:pt x="2436241" y="4874006"/>
                    </a:cubicBezTo>
                    <a:cubicBezTo>
                      <a:pt x="3776091" y="4874006"/>
                      <a:pt x="4872482" y="3777361"/>
                      <a:pt x="4872482" y="2437003"/>
                    </a:cubicBezTo>
                    <a:lnTo>
                      <a:pt x="3811016" y="2437003"/>
                    </a:lnTo>
                    <a:close/>
                  </a:path>
                </a:pathLst>
              </a:custGeom>
              <a:solidFill>
                <a:srgbClr val="233DFF">
                  <a:alpha val="16863"/>
                </a:srgbClr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96119" y="1165299"/>
              <a:ext cx="2027217" cy="202721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0A3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651269" y="4667967"/>
              <a:ext cx="2029967" cy="20299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0A3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621825" y="1165299"/>
              <a:ext cx="2088856" cy="208885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50A3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538892" y="1538564"/>
              <a:ext cx="1341671" cy="1280686"/>
            </a:xfrm>
            <a:custGeom>
              <a:avLst/>
              <a:gdLst/>
              <a:ahLst/>
              <a:cxnLst/>
              <a:rect r="r" b="b" t="t" l="l"/>
              <a:pathLst>
                <a:path h="1280686" w="1341671">
                  <a:moveTo>
                    <a:pt x="0" y="0"/>
                  </a:moveTo>
                  <a:lnTo>
                    <a:pt x="1341671" y="0"/>
                  </a:lnTo>
                  <a:lnTo>
                    <a:pt x="1341671" y="1280687"/>
                  </a:lnTo>
                  <a:lnTo>
                    <a:pt x="0" y="1280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5064313" y="1549914"/>
              <a:ext cx="1203880" cy="1221650"/>
            </a:xfrm>
            <a:custGeom>
              <a:avLst/>
              <a:gdLst/>
              <a:ahLst/>
              <a:cxnLst/>
              <a:rect r="r" b="b" t="t" l="l"/>
              <a:pathLst>
                <a:path h="1221650" w="1203880">
                  <a:moveTo>
                    <a:pt x="0" y="0"/>
                  </a:moveTo>
                  <a:lnTo>
                    <a:pt x="1203880" y="0"/>
                  </a:lnTo>
                  <a:lnTo>
                    <a:pt x="1203880" y="1221650"/>
                  </a:lnTo>
                  <a:lnTo>
                    <a:pt x="0" y="1221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064313" y="5052354"/>
              <a:ext cx="1203880" cy="1203880"/>
            </a:xfrm>
            <a:custGeom>
              <a:avLst/>
              <a:gdLst/>
              <a:ahLst/>
              <a:cxnLst/>
              <a:rect r="r" b="b" t="t" l="l"/>
              <a:pathLst>
                <a:path h="1203880" w="1203880">
                  <a:moveTo>
                    <a:pt x="0" y="0"/>
                  </a:moveTo>
                  <a:lnTo>
                    <a:pt x="1203880" y="0"/>
                  </a:lnTo>
                  <a:lnTo>
                    <a:pt x="1203880" y="1203880"/>
                  </a:lnTo>
                  <a:lnTo>
                    <a:pt x="0" y="120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33349" y="4316215"/>
            <a:ext cx="736150" cy="673081"/>
            <a:chOff x="0" y="0"/>
            <a:chExt cx="193883" cy="1772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01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22012" y="4153070"/>
            <a:ext cx="662413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50A30"/>
                </a:solidFill>
                <a:latin typeface="HK Grotesk Medium"/>
              </a:rPr>
              <a:t>Develop an automated system for pneumonia identification using deep learning techniques.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33349" y="5917506"/>
            <a:ext cx="736150" cy="673081"/>
            <a:chOff x="0" y="0"/>
            <a:chExt cx="193883" cy="1772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22012" y="5839629"/>
            <a:ext cx="634685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50A30"/>
                </a:solidFill>
                <a:latin typeface="HK Grotesk Medium"/>
              </a:rPr>
              <a:t>Train the system to detect pneumonia from chest X-ray images.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33349" y="7493621"/>
            <a:ext cx="736150" cy="673081"/>
            <a:chOff x="0" y="0"/>
            <a:chExt cx="193883" cy="17727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03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622012" y="7436471"/>
            <a:ext cx="634685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50A30"/>
                </a:solidFill>
                <a:latin typeface="HK Grotesk Medium"/>
              </a:rPr>
              <a:t>Validate the system's performance against current diagnostic methods.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35923" y="9733662"/>
            <a:ext cx="4465420" cy="400944"/>
            <a:chOff x="0" y="0"/>
            <a:chExt cx="5953893" cy="5345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58005" y="-88241"/>
            <a:ext cx="16261875" cy="2168193"/>
            <a:chOff x="0" y="0"/>
            <a:chExt cx="1308139" cy="174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8139" cy="174414"/>
            </a:xfrm>
            <a:custGeom>
              <a:avLst/>
              <a:gdLst/>
              <a:ahLst/>
              <a:cxnLst/>
              <a:rect r="r" b="b" t="t" l="l"/>
              <a:pathLst>
                <a:path h="174414" w="1308139">
                  <a:moveTo>
                    <a:pt x="203200" y="0"/>
                  </a:moveTo>
                  <a:lnTo>
                    <a:pt x="1104939" y="0"/>
                  </a:lnTo>
                  <a:lnTo>
                    <a:pt x="1308139" y="174414"/>
                  </a:lnTo>
                  <a:lnTo>
                    <a:pt x="0" y="1744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054139" cy="212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55727" y="4666294"/>
            <a:ext cx="3189627" cy="10972855"/>
            <a:chOff x="0" y="0"/>
            <a:chExt cx="840066" cy="2889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0066" cy="2889970"/>
            </a:xfrm>
            <a:custGeom>
              <a:avLst/>
              <a:gdLst/>
              <a:ahLst/>
              <a:cxnLst/>
              <a:rect r="r" b="b" t="t" l="l"/>
              <a:pathLst>
                <a:path h="2889970" w="840066">
                  <a:moveTo>
                    <a:pt x="0" y="0"/>
                  </a:moveTo>
                  <a:lnTo>
                    <a:pt x="840066" y="0"/>
                  </a:lnTo>
                  <a:lnTo>
                    <a:pt x="840066" y="2889970"/>
                  </a:lnTo>
                  <a:lnTo>
                    <a:pt x="0" y="2889970"/>
                  </a:lnTo>
                  <a:close/>
                </a:path>
              </a:pathLst>
            </a:custGeom>
            <a:solidFill>
              <a:srgbClr val="050A30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40066" cy="2928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62700" y="3016487"/>
            <a:ext cx="3189627" cy="10972855"/>
            <a:chOff x="0" y="0"/>
            <a:chExt cx="840066" cy="28899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0066" cy="2889970"/>
            </a:xfrm>
            <a:custGeom>
              <a:avLst/>
              <a:gdLst/>
              <a:ahLst/>
              <a:cxnLst/>
              <a:rect r="r" b="b" t="t" l="l"/>
              <a:pathLst>
                <a:path h="2889970" w="840066">
                  <a:moveTo>
                    <a:pt x="0" y="0"/>
                  </a:moveTo>
                  <a:lnTo>
                    <a:pt x="840066" y="0"/>
                  </a:lnTo>
                  <a:lnTo>
                    <a:pt x="840066" y="2889970"/>
                  </a:lnTo>
                  <a:lnTo>
                    <a:pt x="0" y="2889970"/>
                  </a:lnTo>
                  <a:close/>
                </a:path>
              </a:pathLst>
            </a:custGeom>
            <a:solidFill>
              <a:srgbClr val="050A30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40066" cy="2928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69673" y="1135631"/>
            <a:ext cx="3189627" cy="10972855"/>
            <a:chOff x="0" y="0"/>
            <a:chExt cx="840066" cy="28899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0066" cy="2889970"/>
            </a:xfrm>
            <a:custGeom>
              <a:avLst/>
              <a:gdLst/>
              <a:ahLst/>
              <a:cxnLst/>
              <a:rect r="r" b="b" t="t" l="l"/>
              <a:pathLst>
                <a:path h="2889970" w="840066">
                  <a:moveTo>
                    <a:pt x="0" y="0"/>
                  </a:moveTo>
                  <a:lnTo>
                    <a:pt x="840066" y="0"/>
                  </a:lnTo>
                  <a:lnTo>
                    <a:pt x="840066" y="2889970"/>
                  </a:lnTo>
                  <a:lnTo>
                    <a:pt x="0" y="2889970"/>
                  </a:lnTo>
                  <a:close/>
                </a:path>
              </a:pathLst>
            </a:custGeom>
            <a:solidFill>
              <a:srgbClr val="050A30">
                <a:alpha val="8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40066" cy="2928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042209" y="1916737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298384" y="3954915"/>
            <a:ext cx="1188585" cy="1188585"/>
          </a:xfrm>
          <a:custGeom>
            <a:avLst/>
            <a:gdLst/>
            <a:ahLst/>
            <a:cxnLst/>
            <a:rect r="r" b="b" t="t" l="l"/>
            <a:pathLst>
              <a:path h="1188585" w="1188585">
                <a:moveTo>
                  <a:pt x="0" y="0"/>
                </a:moveTo>
                <a:lnTo>
                  <a:pt x="1188585" y="0"/>
                </a:lnTo>
                <a:lnTo>
                  <a:pt x="1188585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402424" y="5675813"/>
            <a:ext cx="1233292" cy="1188585"/>
          </a:xfrm>
          <a:custGeom>
            <a:avLst/>
            <a:gdLst/>
            <a:ahLst/>
            <a:cxnLst/>
            <a:rect r="r" b="b" t="t" l="l"/>
            <a:pathLst>
              <a:path h="1188585" w="1233292">
                <a:moveTo>
                  <a:pt x="0" y="0"/>
                </a:moveTo>
                <a:lnTo>
                  <a:pt x="1233293" y="0"/>
                </a:lnTo>
                <a:lnTo>
                  <a:pt x="1233293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595" y="662480"/>
            <a:ext cx="783157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>
                <a:solidFill>
                  <a:srgbClr val="F4F6FC"/>
                </a:solidFill>
                <a:latin typeface="HK Grotesk Bold"/>
              </a:rPr>
              <a:t>THE PROCESS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13767" y="4820713"/>
            <a:ext cx="2810608" cy="60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EDA &amp; DATA PREPROCESSING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77963" y="3342944"/>
            <a:ext cx="2629427" cy="30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59" spc="24" strike="noStrike" u="none">
                <a:solidFill>
                  <a:srgbClr val="FFFFFF"/>
                </a:solidFill>
                <a:latin typeface="Montserrat Classic"/>
              </a:rPr>
              <a:t>MODELING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49773" y="1348271"/>
            <a:ext cx="2629427" cy="30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59" spc="24" strike="noStrike" u="none">
                <a:solidFill>
                  <a:srgbClr val="FFFFFF"/>
                </a:solidFill>
                <a:latin typeface="Montserrat Classic"/>
              </a:rPr>
              <a:t>RESULTS EVALUATION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14992" y="2948249"/>
            <a:ext cx="13457517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50A30"/>
                </a:solidFill>
                <a:latin typeface="HK Grotesk Medium"/>
              </a:rPr>
              <a:t>The research process was generally divided into 3 sections: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 strike="noStrike" u="none">
                <a:solidFill>
                  <a:srgbClr val="050A30"/>
                </a:solidFill>
                <a:latin typeface="HK Grotesk Medium"/>
              </a:rPr>
              <a:t>Exploratory Data Analysis &amp; Preprocessing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 strike="noStrike" u="none">
                <a:solidFill>
                  <a:srgbClr val="050A30"/>
                </a:solidFill>
                <a:latin typeface="HK Grotesk Medium"/>
              </a:rPr>
              <a:t>Modeling</a:t>
            </a:r>
          </a:p>
          <a:p>
            <a:pPr algn="l" marL="1122684" indent="-374228" lvl="2">
              <a:lnSpc>
                <a:spcPts val="3640"/>
              </a:lnSpc>
              <a:buFont typeface="Arial"/>
              <a:buChar char="⚬"/>
            </a:pPr>
            <a:r>
              <a:rPr lang="en-US" sz="2600" strike="noStrike" u="none">
                <a:solidFill>
                  <a:srgbClr val="050A30"/>
                </a:solidFill>
                <a:latin typeface="HK Grotesk Medium"/>
              </a:rPr>
              <a:t>Results Evaluation</a:t>
            </a:r>
          </a:p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613767" y="7491274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Initial analysis to understand data distrubution and classes as well as to prepare it for modeling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31917" y="5662631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Developed and trained various Deep Learning algorithms to detect pneumonia cases from chest x-rays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59182" y="3916815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Compared model performance using metrics such as accuracy and loss on test 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58005" y="-88241"/>
            <a:ext cx="16261875" cy="2168193"/>
            <a:chOff x="0" y="0"/>
            <a:chExt cx="1308139" cy="174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8139" cy="174414"/>
            </a:xfrm>
            <a:custGeom>
              <a:avLst/>
              <a:gdLst/>
              <a:ahLst/>
              <a:cxnLst/>
              <a:rect r="r" b="b" t="t" l="l"/>
              <a:pathLst>
                <a:path h="174414" w="1308139">
                  <a:moveTo>
                    <a:pt x="203200" y="0"/>
                  </a:moveTo>
                  <a:lnTo>
                    <a:pt x="1104939" y="0"/>
                  </a:lnTo>
                  <a:lnTo>
                    <a:pt x="1308139" y="174414"/>
                  </a:lnTo>
                  <a:lnTo>
                    <a:pt x="0" y="1744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054139" cy="212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42209" y="1916737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443741" y="3912319"/>
            <a:ext cx="1188585" cy="1188585"/>
          </a:xfrm>
          <a:custGeom>
            <a:avLst/>
            <a:gdLst/>
            <a:ahLst/>
            <a:cxnLst/>
            <a:rect r="r" b="b" t="t" l="l"/>
            <a:pathLst>
              <a:path h="1188585" w="1188585">
                <a:moveTo>
                  <a:pt x="0" y="0"/>
                </a:moveTo>
                <a:lnTo>
                  <a:pt x="1188585" y="0"/>
                </a:lnTo>
                <a:lnTo>
                  <a:pt x="1188585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547781" y="5633217"/>
            <a:ext cx="1233292" cy="1188585"/>
          </a:xfrm>
          <a:custGeom>
            <a:avLst/>
            <a:gdLst/>
            <a:ahLst/>
            <a:cxnLst/>
            <a:rect r="r" b="b" t="t" l="l"/>
            <a:pathLst>
              <a:path h="1188585" w="1233292">
                <a:moveTo>
                  <a:pt x="0" y="0"/>
                </a:moveTo>
                <a:lnTo>
                  <a:pt x="1233292" y="0"/>
                </a:lnTo>
                <a:lnTo>
                  <a:pt x="1233292" y="1188585"/>
                </a:lnTo>
                <a:lnTo>
                  <a:pt x="0" y="1188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59123" y="4778117"/>
            <a:ext cx="2810608" cy="60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EDA &amp; DATA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9123" y="7448678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Initial analysis to understand data distrubution and classes as well as to prepare it for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7274" y="5620035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Developed and trained various Deep Learning algorithms to detect pneumonia cases from chest xrays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4539" y="3874219"/>
            <a:ext cx="2810608" cy="152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59" spc="24">
                <a:solidFill>
                  <a:srgbClr val="FFFFFF"/>
                </a:solidFill>
                <a:latin typeface="Montserrat Classic"/>
              </a:rPr>
              <a:t>Compared model performance using metrics such as accuracy and loss on test results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392918" y="6115257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6495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07708" y="6058146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649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92918" y="876777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6495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892139" y="4421985"/>
            <a:ext cx="5489727" cy="1761958"/>
            <a:chOff x="0" y="0"/>
            <a:chExt cx="1569119" cy="5036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872932" y="4085856"/>
            <a:ext cx="2320061" cy="2310998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24712" t="0" r="-24712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06929" y="4421985"/>
            <a:ext cx="5489727" cy="1761958"/>
            <a:chOff x="0" y="0"/>
            <a:chExt cx="1569119" cy="5036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087723" y="4085856"/>
            <a:ext cx="2320061" cy="2310998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16369" t="0" r="-16369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892139" y="7207819"/>
            <a:ext cx="5489727" cy="1761958"/>
            <a:chOff x="0" y="0"/>
            <a:chExt cx="1569119" cy="50361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872932" y="6871690"/>
            <a:ext cx="2320061" cy="2310998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0" r="223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106929" y="7207819"/>
            <a:ext cx="5489727" cy="1761958"/>
            <a:chOff x="0" y="0"/>
            <a:chExt cx="1569119" cy="5036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9087723" y="6871690"/>
            <a:ext cx="2320061" cy="2310998"/>
            <a:chOff x="0" y="0"/>
            <a:chExt cx="6502400" cy="647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-49998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805920" y="4109428"/>
            <a:ext cx="2387073" cy="238707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28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61595" y="662480"/>
            <a:ext cx="783157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>
                <a:solidFill>
                  <a:srgbClr val="F4F6FC"/>
                </a:solidFill>
                <a:latin typeface="HK Grotesk Bold"/>
              </a:rPr>
              <a:t>MODELING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577963" y="3342944"/>
            <a:ext cx="2629427" cy="30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59" spc="24" strike="noStrike" u="none">
                <a:solidFill>
                  <a:srgbClr val="FFFFFF"/>
                </a:solidFill>
                <a:latin typeface="Montserrat Classic"/>
              </a:rPr>
              <a:t>MODELING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349773" y="1348271"/>
            <a:ext cx="2629427" cy="30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59" spc="24" strike="noStrike" u="none">
                <a:solidFill>
                  <a:srgbClr val="FFFFFF"/>
                </a:solidFill>
                <a:latin typeface="Montserrat Classic"/>
              </a:rPr>
              <a:t>RESULTS EVALUATION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252446" y="4547626"/>
            <a:ext cx="3063626" cy="3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1"/>
              </a:lnSpc>
              <a:spcBef>
                <a:spcPct val="0"/>
              </a:spcBef>
            </a:pPr>
            <a:r>
              <a:rPr lang="en-US" sz="2286" spc="-45">
                <a:solidFill>
                  <a:srgbClr val="000000"/>
                </a:solidFill>
                <a:latin typeface="Montserrat Light Bold"/>
              </a:rPr>
              <a:t>Baseline CNN Model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467236" y="4547626"/>
            <a:ext cx="4129420" cy="40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1"/>
              </a:lnSpc>
              <a:spcBef>
                <a:spcPct val="0"/>
              </a:spcBef>
            </a:pPr>
            <a:r>
              <a:rPr lang="en-US" sz="2286" spc="-45" strike="noStrike" u="none">
                <a:solidFill>
                  <a:srgbClr val="000000"/>
                </a:solidFill>
                <a:latin typeface="Montserrat Light Bold"/>
              </a:rPr>
              <a:t>Tuned Baseline CNN Model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252446" y="7333460"/>
            <a:ext cx="4140723" cy="40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1"/>
              </a:lnSpc>
              <a:spcBef>
                <a:spcPct val="0"/>
              </a:spcBef>
            </a:pPr>
            <a:r>
              <a:rPr lang="en-US" sz="2286" spc="-45" strike="noStrike" u="none">
                <a:solidFill>
                  <a:srgbClr val="000000"/>
                </a:solidFill>
                <a:latin typeface="Montserrat Light Bold"/>
              </a:rPr>
              <a:t>Different Architecture CNN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592692" y="7333460"/>
            <a:ext cx="3018981" cy="40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1"/>
              </a:lnSpc>
              <a:spcBef>
                <a:spcPct val="0"/>
              </a:spcBef>
            </a:pPr>
            <a:r>
              <a:rPr lang="en-US" sz="2286" spc="-45" strike="noStrike" u="none">
                <a:solidFill>
                  <a:srgbClr val="000000"/>
                </a:solidFill>
                <a:latin typeface="Montserrat Light Bold"/>
              </a:rPr>
              <a:t>ResNET50V2 Model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1595" y="2589797"/>
            <a:ext cx="1345751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50A30"/>
                </a:solidFill>
                <a:latin typeface="HK Grotesk Medium"/>
              </a:rPr>
              <a:t>In the modeling phase, various deep learning models were developed and trained using the preprocessed data. </a:t>
            </a:r>
          </a:p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name="Group 53" id="53"/>
          <p:cNvGrpSpPr/>
          <p:nvPr/>
        </p:nvGrpSpPr>
        <p:grpSpPr>
          <a:xfrm rot="0">
            <a:off x="9056668" y="6719829"/>
            <a:ext cx="2387073" cy="2387073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872932" y="6821802"/>
            <a:ext cx="2387073" cy="238707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020711" y="4085856"/>
            <a:ext cx="2387073" cy="2387073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2631382" y="4904815"/>
            <a:ext cx="736150" cy="673081"/>
            <a:chOff x="0" y="0"/>
            <a:chExt cx="193883" cy="17727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2631382" y="7678798"/>
            <a:ext cx="736150" cy="673081"/>
            <a:chOff x="0" y="0"/>
            <a:chExt cx="193883" cy="17727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03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738854" y="4816217"/>
            <a:ext cx="736150" cy="673081"/>
            <a:chOff x="0" y="0"/>
            <a:chExt cx="193883" cy="17727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02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846172" y="7555585"/>
            <a:ext cx="736150" cy="673081"/>
            <a:chOff x="0" y="0"/>
            <a:chExt cx="193883" cy="177272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93883" cy="177272"/>
            </a:xfrm>
            <a:custGeom>
              <a:avLst/>
              <a:gdLst/>
              <a:ahLst/>
              <a:cxnLst/>
              <a:rect r="r" b="b" t="t" l="l"/>
              <a:pathLst>
                <a:path h="17727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3138"/>
                  </a:lnTo>
                  <a:cubicBezTo>
                    <a:pt x="193883" y="139604"/>
                    <a:pt x="156215" y="177272"/>
                    <a:pt x="109749" y="177272"/>
                  </a:cubicBezTo>
                  <a:lnTo>
                    <a:pt x="84134" y="177272"/>
                  </a:lnTo>
                  <a:cubicBezTo>
                    <a:pt x="37668" y="177272"/>
                    <a:pt x="0" y="139604"/>
                    <a:pt x="0" y="9313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66675"/>
              <a:ext cx="193883" cy="24394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38">
                  <a:solidFill>
                    <a:srgbClr val="F4F6FC"/>
                  </a:solidFill>
                  <a:latin typeface="HK Grotesk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652" y="0"/>
            <a:ext cx="16326648" cy="10287000"/>
            <a:chOff x="0" y="0"/>
            <a:chExt cx="2176886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968" t="0" r="18968" b="0"/>
            <a:stretch>
              <a:fillRect/>
            </a:stretch>
          </p:blipFill>
          <p:spPr>
            <a:xfrm flipH="false" flipV="false">
              <a:off x="0" y="0"/>
              <a:ext cx="10820932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62" t="0" r="762" b="0"/>
            <a:stretch>
              <a:fillRect/>
            </a:stretch>
          </p:blipFill>
          <p:spPr>
            <a:xfrm flipH="false" flipV="false">
              <a:off x="10947932" y="0"/>
              <a:ext cx="10820932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8968" t="0" r="18968" b="0"/>
            <a:stretch>
              <a:fillRect/>
            </a:stretch>
          </p:blipFill>
          <p:spPr>
            <a:xfrm flipH="false" flipV="false">
              <a:off x="0" y="6921500"/>
              <a:ext cx="10820932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762" t="0" r="762" b="0"/>
            <a:stretch>
              <a:fillRect/>
            </a:stretch>
          </p:blipFill>
          <p:spPr>
            <a:xfrm flipH="false" flipV="false">
              <a:off x="10947932" y="6921500"/>
              <a:ext cx="10820932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0" y="0"/>
            <a:ext cx="9144000" cy="5143500"/>
            <a:chOff x="0" y="0"/>
            <a:chExt cx="2408296" cy="1354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829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5143500"/>
            <a:ext cx="9144000" cy="5143500"/>
            <a:chOff x="0" y="0"/>
            <a:chExt cx="2408296" cy="13546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8296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4F6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0829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-4109936" y="0"/>
            <a:ext cx="13253936" cy="1795362"/>
            <a:chOff x="0" y="0"/>
            <a:chExt cx="736505" cy="99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6505" cy="99766"/>
            </a:xfrm>
            <a:custGeom>
              <a:avLst/>
              <a:gdLst/>
              <a:ahLst/>
              <a:cxnLst/>
              <a:rect r="r" b="b" t="t" l="l"/>
              <a:pathLst>
                <a:path h="99766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99766"/>
                  </a:lnTo>
                  <a:lnTo>
                    <a:pt x="0" y="9976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8100"/>
              <a:ext cx="482505" cy="13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68059" y="6973033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57322" y="619125"/>
            <a:ext cx="62507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>
                <a:solidFill>
                  <a:srgbClr val="F4F6FC"/>
                </a:solidFill>
                <a:latin typeface="HK Grotesk Bold"/>
              </a:rPr>
              <a:t>MODEL RESULTS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2244913"/>
            <a:ext cx="12105168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50A30"/>
                </a:solidFill>
                <a:latin typeface="HK Grotesk Bold"/>
              </a:rPr>
              <a:t>Accuracy: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Baseline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38%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Tuned Baseline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42%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Different Architecture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63%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ResNet50v2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92%</a:t>
            </a:r>
          </a:p>
          <a:p>
            <a:pPr marL="582932" indent="-291466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50A30"/>
                </a:solidFill>
                <a:latin typeface="HK Grotesk Bold"/>
              </a:rPr>
              <a:t>Training Times: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Baseline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48.40 mins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Tuned Baseline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26.45 mins</a:t>
            </a:r>
          </a:p>
          <a:p>
            <a:pPr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Different Architecture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10.25 mins</a:t>
            </a:r>
          </a:p>
          <a:p>
            <a:pPr algn="l" marL="1165863" indent="-388621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050A30"/>
                </a:solidFill>
                <a:latin typeface="HK Grotesk"/>
              </a:rPr>
              <a:t> ResNet50v2 Model: </a:t>
            </a:r>
            <a:r>
              <a:rPr lang="en-US" sz="2700">
                <a:solidFill>
                  <a:srgbClr val="050A30"/>
                </a:solidFill>
                <a:latin typeface="HK Grotesk Bold"/>
              </a:rPr>
              <a:t>48 mins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3713" y="7254252"/>
            <a:ext cx="2674791" cy="240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0"/>
              </a:lnSpc>
            </a:pPr>
            <a:r>
              <a:rPr lang="en-US" sz="5643">
                <a:solidFill>
                  <a:srgbClr val="FFFFFF"/>
                </a:solidFill>
                <a:latin typeface="Abril Fatface"/>
              </a:rPr>
              <a:t>60%</a:t>
            </a:r>
          </a:p>
          <a:p>
            <a:pPr algn="ctr" marL="0" indent="0" lvl="0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HK Grotesk"/>
              </a:rPr>
              <a:t>Average Human Radiologist Accuracy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3699" y="3250662"/>
          <a:ext cx="16660601" cy="5464683"/>
        </p:xfrm>
        <a:graphic>
          <a:graphicData uri="http://schemas.openxmlformats.org/drawingml/2006/table">
            <a:tbl>
              <a:tblPr/>
              <a:tblGrid>
                <a:gridCol w="2082575"/>
                <a:gridCol w="2082575"/>
                <a:gridCol w="2082575"/>
                <a:gridCol w="2082575"/>
                <a:gridCol w="2082575"/>
                <a:gridCol w="2082575"/>
                <a:gridCol w="2082575"/>
                <a:gridCol w="2082575"/>
              </a:tblGrid>
              <a:tr h="10667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SN.NO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Model 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Model Architecture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Hyperparameters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Training Time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Validation Accuracy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Test Accuracy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HK Grotesk Bold"/>
                        </a:rPr>
                        <a:t>Test Loss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</a:tr>
              <a:tr h="929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 Bold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Baseline Model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CNN with original architecture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Adam optimizer, lr=0.001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48.40 mins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0.50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0.38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172.32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</a:tr>
              <a:tr h="1231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 Bold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Tuned Baseline Model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CNN with original architecture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Adam optimizer, lr=0.001, early stopping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26.45 mins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0.56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0.42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40.07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</a:tr>
              <a:tr h="12318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 Bold"/>
                        </a:rPr>
                        <a:t>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Different Architecture Model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CNN with modified architecture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Adam optimizer, lr=0.001, early stopping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10.25 mins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0.45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0.63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19.45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</a:tr>
              <a:tr h="10049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 Bold"/>
                        </a:rPr>
                        <a:t>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ResNET50v2 Model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Pretrained ResNet50v2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Adam optimizer, lr=0.0001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48 mins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0.88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0.92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50A30"/>
                          </a:solidFill>
                          <a:latin typeface="HK Grotesk"/>
                        </a:rPr>
                        <a:t>0.23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-10800000">
            <a:off x="-6258005" y="-88241"/>
            <a:ext cx="16261875" cy="2168193"/>
            <a:chOff x="0" y="0"/>
            <a:chExt cx="1308139" cy="174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8139" cy="174414"/>
            </a:xfrm>
            <a:custGeom>
              <a:avLst/>
              <a:gdLst/>
              <a:ahLst/>
              <a:cxnLst/>
              <a:rect r="r" b="b" t="t" l="l"/>
              <a:pathLst>
                <a:path h="174414" w="1308139">
                  <a:moveTo>
                    <a:pt x="203200" y="0"/>
                  </a:moveTo>
                  <a:lnTo>
                    <a:pt x="1104939" y="0"/>
                  </a:lnTo>
                  <a:lnTo>
                    <a:pt x="1308139" y="174414"/>
                  </a:lnTo>
                  <a:lnTo>
                    <a:pt x="0" y="1744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054139" cy="212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26589" y="191310"/>
            <a:ext cx="1844001" cy="1888642"/>
          </a:xfrm>
          <a:custGeom>
            <a:avLst/>
            <a:gdLst/>
            <a:ahLst/>
            <a:cxnLst/>
            <a:rect r="r" b="b" t="t" l="l"/>
            <a:pathLst>
              <a:path h="1888642" w="1844001">
                <a:moveTo>
                  <a:pt x="0" y="0"/>
                </a:moveTo>
                <a:lnTo>
                  <a:pt x="1844001" y="0"/>
                </a:lnTo>
                <a:lnTo>
                  <a:pt x="1844001" y="1888642"/>
                </a:lnTo>
                <a:lnTo>
                  <a:pt x="0" y="1888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1595" y="662480"/>
            <a:ext cx="783157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 strike="noStrike" u="none">
                <a:solidFill>
                  <a:srgbClr val="F4F6FC"/>
                </a:solidFill>
                <a:latin typeface="HK Grotesk Bold"/>
              </a:rPr>
              <a:t>COMPARATIVE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258005" y="-88241"/>
            <a:ext cx="16261875" cy="2168193"/>
            <a:chOff x="0" y="0"/>
            <a:chExt cx="1308139" cy="174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8139" cy="174414"/>
            </a:xfrm>
            <a:custGeom>
              <a:avLst/>
              <a:gdLst/>
              <a:ahLst/>
              <a:cxnLst/>
              <a:rect r="r" b="b" t="t" l="l"/>
              <a:pathLst>
                <a:path h="174414" w="1308139">
                  <a:moveTo>
                    <a:pt x="203200" y="0"/>
                  </a:moveTo>
                  <a:lnTo>
                    <a:pt x="1104939" y="0"/>
                  </a:lnTo>
                  <a:lnTo>
                    <a:pt x="1308139" y="174414"/>
                  </a:lnTo>
                  <a:lnTo>
                    <a:pt x="0" y="1744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0A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054139" cy="212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62" y="9886056"/>
            <a:ext cx="4465420" cy="400944"/>
            <a:chOff x="0" y="0"/>
            <a:chExt cx="5953893" cy="5345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917" cy="534592"/>
            </a:xfrm>
            <a:custGeom>
              <a:avLst/>
              <a:gdLst/>
              <a:ahLst/>
              <a:cxnLst/>
              <a:rect r="r" b="b" t="t" l="l"/>
              <a:pathLst>
                <a:path h="534592" w="453917">
                  <a:moveTo>
                    <a:pt x="0" y="0"/>
                  </a:moveTo>
                  <a:lnTo>
                    <a:pt x="453917" y="0"/>
                  </a:lnTo>
                  <a:lnTo>
                    <a:pt x="453917" y="534592"/>
                  </a:lnTo>
                  <a:lnTo>
                    <a:pt x="0" y="5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3450" y="9487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1"/>
                </a:lnSpc>
                <a:spcBef>
                  <a:spcPct val="0"/>
                </a:spcBef>
              </a:pPr>
              <a:r>
                <a:rPr lang="en-US" sz="2401" spc="192" strike="noStrike" u="none">
                  <a:solidFill>
                    <a:srgbClr val="050A30"/>
                  </a:solidFill>
                  <a:latin typeface="HK Grotesk Bold"/>
                </a:rPr>
                <a:t>DSPT05 GROUP 15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99135" y="191310"/>
            <a:ext cx="1593542" cy="1888642"/>
          </a:xfrm>
          <a:custGeom>
            <a:avLst/>
            <a:gdLst/>
            <a:ahLst/>
            <a:cxnLst/>
            <a:rect r="r" b="b" t="t" l="l"/>
            <a:pathLst>
              <a:path h="1888642" w="1593542">
                <a:moveTo>
                  <a:pt x="0" y="0"/>
                </a:moveTo>
                <a:lnTo>
                  <a:pt x="1593542" y="0"/>
                </a:lnTo>
                <a:lnTo>
                  <a:pt x="1593542" y="1888642"/>
                </a:lnTo>
                <a:lnTo>
                  <a:pt x="0" y="1888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65445" y="4252018"/>
            <a:ext cx="10490735" cy="4539956"/>
            <a:chOff x="0" y="0"/>
            <a:chExt cx="13987646" cy="60532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75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747522">
                  <a:moveTo>
                    <a:pt x="0" y="0"/>
                  </a:moveTo>
                  <a:lnTo>
                    <a:pt x="747522" y="0"/>
                  </a:lnTo>
                  <a:lnTo>
                    <a:pt x="7475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5643" y="-57150"/>
              <a:ext cx="12862003" cy="1188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50A30"/>
                  </a:solidFill>
                  <a:latin typeface="HK Grotesk Medium"/>
                </a:rPr>
                <a:t>Validation: Validating the developed model through clinical trials is needed to ensure its reliability for diagnoses.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25643" y="2219490"/>
              <a:ext cx="12862003" cy="1797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050A30"/>
                  </a:solidFill>
                  <a:latin typeface="HK Grotesk Medium"/>
                </a:rPr>
                <a:t>Deployment: Focus on creating a system that functions effectively with limited computational resources.</a:t>
              </a:r>
            </a:p>
            <a:p>
              <a:pPr algn="l" marL="0" indent="0" lvl="1"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25643" y="4255378"/>
              <a:ext cx="11531835" cy="1797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50A30"/>
                  </a:solidFill>
                  <a:latin typeface="HK Grotesk Medium"/>
                </a:rPr>
                <a:t>Accuracy: Further optimization of hyperparameters such as dropout rate and batch size to enhance model performance.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1595" y="662480"/>
            <a:ext cx="783157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4406" spc="352">
                <a:solidFill>
                  <a:srgbClr val="F4F6FC"/>
                </a:solidFill>
                <a:latin typeface="HK Grotesk Bold"/>
              </a:rPr>
              <a:t>RECOMMENDATIONS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230" y="2703668"/>
            <a:ext cx="15296133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050A30"/>
                </a:solidFill>
                <a:latin typeface="HK Grotesk Medium"/>
              </a:rPr>
              <a:t>While the results from the models are promising, there can be further improvements to get the </a:t>
            </a:r>
          </a:p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050A30"/>
                </a:solidFill>
                <a:latin typeface="HK Grotesk Medium"/>
              </a:rPr>
              <a:t>most accurate diagnoses using deep learning:</a:t>
            </a:r>
          </a:p>
          <a:p>
            <a:pPr algn="l" marL="0" indent="0" lvl="1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DAGAPbcSANM</dc:identifier>
  <dcterms:modified xsi:type="dcterms:W3CDTF">2011-08-01T06:04:30Z</dcterms:modified>
  <cp:revision>1</cp:revision>
  <dc:title>Company Profile</dc:title>
</cp:coreProperties>
</file>